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4" r:id="rId2"/>
    <p:sldId id="263" r:id="rId3"/>
    <p:sldId id="257" r:id="rId4"/>
    <p:sldId id="258" r:id="rId5"/>
    <p:sldId id="259" r:id="rId6"/>
    <p:sldId id="273" r:id="rId7"/>
    <p:sldId id="286" r:id="rId8"/>
    <p:sldId id="275" r:id="rId9"/>
    <p:sldId id="281" r:id="rId10"/>
    <p:sldId id="282" r:id="rId11"/>
    <p:sldId id="283" r:id="rId12"/>
    <p:sldId id="284" r:id="rId13"/>
    <p:sldId id="285" r:id="rId14"/>
    <p:sldId id="287" r:id="rId15"/>
    <p:sldId id="272" r:id="rId1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244" autoAdjust="0"/>
  </p:normalViewPr>
  <p:slideViewPr>
    <p:cSldViewPr>
      <p:cViewPr>
        <p:scale>
          <a:sx n="70" d="100"/>
          <a:sy n="70" d="100"/>
        </p:scale>
        <p:origin x="-51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589301-CCB1-496D-8B7D-CBFB2F06C4C5}" type="datetimeFigureOut">
              <a:rPr lang="es-MX" smtClean="0"/>
              <a:t>23/03/2014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E98375-974A-4042-B211-FE3EB0BB97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74563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E98375-974A-4042-B211-FE3EB0BB977D}" type="slidenum">
              <a:rPr lang="es-MX" smtClean="0"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32551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23/03/2014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23/03/2014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23/03/2014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23/03/2014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23/03/2014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23/03/2014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23/03/2014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23/03/2014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23/03/2014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23/03/2014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23/03/2014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23/03/2014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979712" y="2564904"/>
            <a:ext cx="54006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en derecho.</a:t>
            </a:r>
          </a:p>
          <a:p>
            <a:pPr algn="ctr"/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positiva.</a:t>
            </a:r>
            <a:endParaRPr lang="es-MX" sz="28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Lic. Ma. Del Carmen Ramos Castañon</a:t>
            </a:r>
          </a:p>
          <a:p>
            <a:pPr algn="ctr"/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Enero – Junio 2014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89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3"/>
          <p:cNvSpPr/>
          <p:nvPr/>
        </p:nvSpPr>
        <p:spPr>
          <a:xfrm>
            <a:off x="2771801" y="2996952"/>
            <a:ext cx="410445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>
                <a:latin typeface="Arial"/>
                <a:cs typeface="Arial"/>
              </a:rPr>
              <a:t>La colectividad al tener en cuenta la posible predisposición hacia le delito en determinados sujetos debe tomar las medidas necesarias para prevenirlo y, en un momento determinado, defenderse.</a:t>
            </a:r>
            <a:endParaRPr lang="es-ES" dirty="0" smtClean="0">
              <a:latin typeface="Arial"/>
              <a:cs typeface="Arial"/>
            </a:endParaRPr>
          </a:p>
          <a:p>
            <a:pPr marL="342900" indent="-342900" algn="just">
              <a:buFont typeface="+mj-lt"/>
              <a:buAutoNum type="alphaUcPeriod"/>
            </a:pPr>
            <a:endParaRPr lang="es-ES" dirty="0">
              <a:latin typeface="Arial"/>
              <a:cs typeface="Arial"/>
            </a:endParaRPr>
          </a:p>
          <a:p>
            <a:pPr algn="just"/>
            <a:endParaRPr lang="es-ES" dirty="0" smtClean="0">
              <a:latin typeface="Arial"/>
              <a:cs typeface="Arial"/>
            </a:endParaRPr>
          </a:p>
        </p:txBody>
      </p:sp>
      <p:sp>
        <p:nvSpPr>
          <p:cNvPr id="8" name="Rectángulo 2"/>
          <p:cNvSpPr/>
          <p:nvPr/>
        </p:nvSpPr>
        <p:spPr>
          <a:xfrm>
            <a:off x="185621" y="1556792"/>
            <a:ext cx="87129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4000" dirty="0" smtClean="0">
                <a:latin typeface="Cooper Black"/>
                <a:cs typeface="Cooper Black"/>
              </a:rPr>
              <a:t>Responsabilidad social:</a:t>
            </a:r>
            <a:endParaRPr lang="es-ES" sz="4000" dirty="0" smtClean="0">
              <a:latin typeface="Cooper Black"/>
              <a:cs typeface="Cooper Black"/>
            </a:endParaRPr>
          </a:p>
          <a:p>
            <a:pPr algn="ctr"/>
            <a:r>
              <a:rPr lang="es-ES" sz="4000" dirty="0" smtClean="0">
                <a:latin typeface="Cooper Black"/>
                <a:cs typeface="Cooper Black"/>
              </a:rPr>
              <a:t> </a:t>
            </a:r>
          </a:p>
        </p:txBody>
      </p:sp>
      <p:cxnSp>
        <p:nvCxnSpPr>
          <p:cNvPr id="18" name="17 Conector angular"/>
          <p:cNvCxnSpPr/>
          <p:nvPr/>
        </p:nvCxnSpPr>
        <p:spPr>
          <a:xfrm rot="16200000" flipH="1">
            <a:off x="1763688" y="2564904"/>
            <a:ext cx="1008112" cy="720080"/>
          </a:xfrm>
          <a:prstGeom prst="bentConnector3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9584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3"/>
          <p:cNvSpPr/>
          <p:nvPr/>
        </p:nvSpPr>
        <p:spPr>
          <a:xfrm>
            <a:off x="5490563" y="1776567"/>
            <a:ext cx="316835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>
                <a:latin typeface="Arial"/>
                <a:cs typeface="Arial"/>
              </a:rPr>
              <a:t>La persona que comete el delito ( el delincuente ) es el objeto de estudio</a:t>
            </a:r>
            <a:endParaRPr lang="es-ES" dirty="0" smtClean="0">
              <a:latin typeface="Arial"/>
              <a:cs typeface="Arial"/>
            </a:endParaRPr>
          </a:p>
          <a:p>
            <a:pPr marL="342900" indent="-342900" algn="just">
              <a:buFont typeface="+mj-lt"/>
              <a:buAutoNum type="alphaUcPeriod"/>
            </a:pPr>
            <a:endParaRPr lang="es-ES" dirty="0">
              <a:latin typeface="Arial"/>
              <a:cs typeface="Arial"/>
            </a:endParaRPr>
          </a:p>
          <a:p>
            <a:pPr algn="just"/>
            <a:endParaRPr lang="es-ES" dirty="0" smtClean="0">
              <a:latin typeface="Arial"/>
              <a:cs typeface="Arial"/>
            </a:endParaRPr>
          </a:p>
        </p:txBody>
      </p:sp>
      <p:sp>
        <p:nvSpPr>
          <p:cNvPr id="8" name="Rectángulo 2"/>
          <p:cNvSpPr/>
          <p:nvPr/>
        </p:nvSpPr>
        <p:spPr>
          <a:xfrm>
            <a:off x="-108520" y="1066383"/>
            <a:ext cx="87129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4000" dirty="0" smtClean="0">
                <a:latin typeface="Cooper Black"/>
                <a:cs typeface="Cooper Black"/>
              </a:rPr>
              <a:t>El delincuente, punto central:</a:t>
            </a:r>
            <a:endParaRPr lang="es-ES" sz="4000" dirty="0" smtClean="0">
              <a:latin typeface="Cooper Black"/>
              <a:cs typeface="Cooper Black"/>
            </a:endParaRPr>
          </a:p>
          <a:p>
            <a:pPr algn="ctr"/>
            <a:r>
              <a:rPr lang="es-ES" sz="4000" dirty="0" smtClean="0">
                <a:latin typeface="Cooper Black"/>
                <a:cs typeface="Cooper Black"/>
              </a:rPr>
              <a:t> </a:t>
            </a:r>
          </a:p>
        </p:txBody>
      </p:sp>
      <p:sp>
        <p:nvSpPr>
          <p:cNvPr id="5" name="Rectángulo 2"/>
          <p:cNvSpPr/>
          <p:nvPr/>
        </p:nvSpPr>
        <p:spPr>
          <a:xfrm>
            <a:off x="431032" y="2772901"/>
            <a:ext cx="871296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es-ES" sz="4000" dirty="0" smtClean="0">
              <a:latin typeface="Cooper Black"/>
              <a:cs typeface="Cooper Black"/>
            </a:endParaRPr>
          </a:p>
          <a:p>
            <a:pPr algn="r"/>
            <a:r>
              <a:rPr lang="es-ES" sz="4000" dirty="0" smtClean="0">
                <a:latin typeface="Cooper Black"/>
                <a:cs typeface="Cooper Black"/>
              </a:rPr>
              <a:t>El método empleado:</a:t>
            </a:r>
            <a:endParaRPr lang="es-ES" sz="4000" dirty="0" smtClean="0">
              <a:latin typeface="Cooper Black"/>
              <a:cs typeface="Cooper Black"/>
            </a:endParaRPr>
          </a:p>
          <a:p>
            <a:pPr algn="ctr"/>
            <a:r>
              <a:rPr lang="es-ES" sz="4000" dirty="0" smtClean="0">
                <a:latin typeface="Cooper Black"/>
                <a:cs typeface="Cooper Black"/>
              </a:rPr>
              <a:t> </a:t>
            </a:r>
          </a:p>
        </p:txBody>
      </p:sp>
      <p:sp>
        <p:nvSpPr>
          <p:cNvPr id="9" name="Rectángulo 3"/>
          <p:cNvSpPr/>
          <p:nvPr/>
        </p:nvSpPr>
        <p:spPr>
          <a:xfrm>
            <a:off x="683568" y="4221088"/>
            <a:ext cx="424796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>
                <a:latin typeface="Arial"/>
                <a:cs typeface="Arial"/>
              </a:rPr>
              <a:t>Inductivo: que va de lo particular a lo general, a partir de estudios a cerca de un delincuente concreto llegaron a conclusiones y desarrollaron hipótesis, con lo que postularon tesis relacionadas con el comportamiento criminal </a:t>
            </a:r>
            <a:endParaRPr lang="es-ES" dirty="0" smtClean="0">
              <a:latin typeface="Arial"/>
              <a:cs typeface="Arial"/>
            </a:endParaRPr>
          </a:p>
        </p:txBody>
      </p:sp>
      <p:cxnSp>
        <p:nvCxnSpPr>
          <p:cNvPr id="10" name="9 Conector angular"/>
          <p:cNvCxnSpPr/>
          <p:nvPr/>
        </p:nvCxnSpPr>
        <p:spPr>
          <a:xfrm>
            <a:off x="3936343" y="1791178"/>
            <a:ext cx="1415329" cy="701977"/>
          </a:xfrm>
          <a:prstGeom prst="bentConnector3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angular"/>
          <p:cNvCxnSpPr/>
          <p:nvPr/>
        </p:nvCxnSpPr>
        <p:spPr>
          <a:xfrm rot="10800000" flipV="1">
            <a:off x="5351672" y="4077403"/>
            <a:ext cx="1459762" cy="981480"/>
          </a:xfrm>
          <a:prstGeom prst="bentConnector3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9584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3"/>
          <p:cNvSpPr/>
          <p:nvPr/>
        </p:nvSpPr>
        <p:spPr>
          <a:xfrm>
            <a:off x="4860032" y="1886448"/>
            <a:ext cx="352839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>
                <a:latin typeface="Arial"/>
                <a:cs typeface="Arial"/>
              </a:rPr>
              <a:t>Se asegura que la pena ha de ser proporcional al estado peligroso, independientemente del tipo y la gravedad del delito.</a:t>
            </a:r>
            <a:endParaRPr lang="es-ES" dirty="0" smtClean="0">
              <a:latin typeface="Arial"/>
              <a:cs typeface="Arial"/>
            </a:endParaRPr>
          </a:p>
          <a:p>
            <a:pPr marL="342900" indent="-342900" algn="just">
              <a:buFont typeface="+mj-lt"/>
              <a:buAutoNum type="alphaUcPeriod"/>
            </a:pPr>
            <a:endParaRPr lang="es-ES" dirty="0">
              <a:latin typeface="Arial"/>
              <a:cs typeface="Arial"/>
            </a:endParaRPr>
          </a:p>
          <a:p>
            <a:pPr algn="just"/>
            <a:endParaRPr lang="es-ES" dirty="0" smtClean="0">
              <a:latin typeface="Arial"/>
              <a:cs typeface="Arial"/>
            </a:endParaRPr>
          </a:p>
        </p:txBody>
      </p:sp>
      <p:sp>
        <p:nvSpPr>
          <p:cNvPr id="8" name="Rectángulo 2"/>
          <p:cNvSpPr/>
          <p:nvPr/>
        </p:nvSpPr>
        <p:spPr>
          <a:xfrm>
            <a:off x="185621" y="1058243"/>
            <a:ext cx="87129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4000" dirty="0" smtClean="0">
                <a:latin typeface="Cooper Black"/>
                <a:cs typeface="Cooper Black"/>
              </a:rPr>
              <a:t>Pena proporcional al estado peligroso:</a:t>
            </a:r>
            <a:endParaRPr lang="es-ES" sz="4000" dirty="0" smtClean="0">
              <a:latin typeface="Cooper Black"/>
              <a:cs typeface="Cooper Black"/>
            </a:endParaRPr>
          </a:p>
        </p:txBody>
      </p:sp>
      <p:sp>
        <p:nvSpPr>
          <p:cNvPr id="5" name="Rectángulo 2"/>
          <p:cNvSpPr/>
          <p:nvPr/>
        </p:nvSpPr>
        <p:spPr>
          <a:xfrm>
            <a:off x="163399" y="3320520"/>
            <a:ext cx="87129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" sz="4000" dirty="0" smtClean="0">
                <a:latin typeface="Cooper Black"/>
                <a:cs typeface="Cooper Black"/>
              </a:rPr>
              <a:t>Prevención:</a:t>
            </a:r>
            <a:endParaRPr lang="es-ES" sz="4000" dirty="0" smtClean="0">
              <a:latin typeface="Cooper Black"/>
              <a:cs typeface="Cooper Black"/>
            </a:endParaRPr>
          </a:p>
        </p:txBody>
      </p:sp>
      <p:sp>
        <p:nvSpPr>
          <p:cNvPr id="9" name="Rectángulo 3"/>
          <p:cNvSpPr/>
          <p:nvPr/>
        </p:nvSpPr>
        <p:spPr>
          <a:xfrm>
            <a:off x="827584" y="4184616"/>
            <a:ext cx="35283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>
                <a:latin typeface="Arial"/>
                <a:cs typeface="Arial"/>
              </a:rPr>
              <a:t>La prevención del delito debe darse en lugar de la represión. </a:t>
            </a:r>
            <a:endParaRPr lang="es-ES" dirty="0" smtClean="0">
              <a:latin typeface="Arial"/>
              <a:cs typeface="Arial"/>
            </a:endParaRPr>
          </a:p>
        </p:txBody>
      </p:sp>
      <p:cxnSp>
        <p:nvCxnSpPr>
          <p:cNvPr id="10" name="9 Conector angular"/>
          <p:cNvCxnSpPr>
            <a:endCxn id="7" idx="1"/>
          </p:cNvCxnSpPr>
          <p:nvPr/>
        </p:nvCxnSpPr>
        <p:spPr>
          <a:xfrm>
            <a:off x="3139709" y="2021244"/>
            <a:ext cx="1720323" cy="742367"/>
          </a:xfrm>
          <a:prstGeom prst="bentConnector3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angular"/>
          <p:cNvCxnSpPr/>
          <p:nvPr/>
        </p:nvCxnSpPr>
        <p:spPr>
          <a:xfrm rot="10800000" flipV="1">
            <a:off x="4519884" y="4028405"/>
            <a:ext cx="1564289" cy="618166"/>
          </a:xfrm>
          <a:prstGeom prst="bentConnector3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9584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3"/>
          <p:cNvSpPr/>
          <p:nvPr/>
        </p:nvSpPr>
        <p:spPr>
          <a:xfrm>
            <a:off x="2555777" y="3011474"/>
            <a:ext cx="54726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lphaUcPeriod"/>
            </a:pPr>
            <a:endParaRPr lang="es-ES" dirty="0">
              <a:latin typeface="Arial"/>
              <a:cs typeface="Arial"/>
            </a:endParaRPr>
          </a:p>
          <a:p>
            <a:pPr algn="just"/>
            <a:endParaRPr lang="es-ES" dirty="0" smtClean="0">
              <a:latin typeface="Arial"/>
              <a:cs typeface="Arial"/>
            </a:endParaRPr>
          </a:p>
        </p:txBody>
      </p:sp>
      <p:sp>
        <p:nvSpPr>
          <p:cNvPr id="8" name="Rectángulo 2"/>
          <p:cNvSpPr/>
          <p:nvPr/>
        </p:nvSpPr>
        <p:spPr>
          <a:xfrm>
            <a:off x="0" y="260648"/>
            <a:ext cx="871296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ES" sz="4000" dirty="0" smtClean="0">
              <a:latin typeface="Cooper Black"/>
              <a:cs typeface="Cooper Black"/>
            </a:endParaRPr>
          </a:p>
          <a:p>
            <a:pPr algn="just"/>
            <a:r>
              <a:rPr lang="es-ES" sz="4000" dirty="0" smtClean="0">
                <a:latin typeface="Cooper Black"/>
                <a:cs typeface="Cooper Black"/>
              </a:rPr>
              <a:t>La medida de seguridad es más importante que la pena:</a:t>
            </a:r>
            <a:endParaRPr lang="es-ES" sz="4000" dirty="0" smtClean="0">
              <a:latin typeface="Cooper Black"/>
              <a:cs typeface="Cooper Black"/>
            </a:endParaRPr>
          </a:p>
          <a:p>
            <a:pPr algn="ctr"/>
            <a:r>
              <a:rPr lang="es-ES" sz="4000" dirty="0" smtClean="0">
                <a:latin typeface="Cooper Black"/>
                <a:cs typeface="Cooper Black"/>
              </a:rPr>
              <a:t> 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3131840" y="2278364"/>
            <a:ext cx="511256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dirty="0"/>
              <a:t>en vez de castigar es mejor prevenir. </a:t>
            </a:r>
            <a:r>
              <a:rPr lang="es-MX" dirty="0" smtClean="0"/>
              <a:t>Y, por tanto, aplicar las medidas de seguridad para evitar las penas</a:t>
            </a:r>
          </a:p>
          <a:p>
            <a:pPr algn="just"/>
            <a:r>
              <a:rPr lang="es-MX" dirty="0" smtClean="0"/>
              <a:t>Las medidas de seguridad se clasifican y se deben aplicar las mas adecuadas al caso concreto en virtud de la peligrosidad y caracterología  especifica del sujeto</a:t>
            </a:r>
            <a:endParaRPr lang="es-MX" dirty="0"/>
          </a:p>
        </p:txBody>
      </p:sp>
      <p:sp>
        <p:nvSpPr>
          <p:cNvPr id="9" name="Rectángulo 2"/>
          <p:cNvSpPr/>
          <p:nvPr/>
        </p:nvSpPr>
        <p:spPr>
          <a:xfrm>
            <a:off x="200633" y="3861048"/>
            <a:ext cx="87129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ES" sz="4000" dirty="0" smtClean="0">
              <a:latin typeface="Cooper Black"/>
              <a:cs typeface="Cooper Black"/>
            </a:endParaRPr>
          </a:p>
          <a:p>
            <a:pPr algn="just"/>
            <a:r>
              <a:rPr lang="es-ES" sz="4000" dirty="0" smtClean="0">
                <a:latin typeface="Cooper Black"/>
                <a:cs typeface="Cooper Black"/>
              </a:rPr>
              <a:t>Clasificación de delincuentes:</a:t>
            </a:r>
            <a:endParaRPr lang="es-ES" sz="4000" dirty="0" smtClean="0">
              <a:latin typeface="Cooper Black"/>
              <a:cs typeface="Cooper Black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1547664" y="5357824"/>
            <a:ext cx="44278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dirty="0" smtClean="0"/>
              <a:t>Debe realizarse una clasificación del de los delincuentes Con fundamento en su peligrosidad características sociales y psicológicas de las cuales existen diversas clasificaciones.</a:t>
            </a:r>
            <a:endParaRPr lang="es-MX" dirty="0"/>
          </a:p>
        </p:txBody>
      </p:sp>
      <p:cxnSp>
        <p:nvCxnSpPr>
          <p:cNvPr id="11" name="10 Conector angular"/>
          <p:cNvCxnSpPr/>
          <p:nvPr/>
        </p:nvCxnSpPr>
        <p:spPr>
          <a:xfrm rot="10800000" flipV="1">
            <a:off x="6208794" y="5357824"/>
            <a:ext cx="1152129" cy="738664"/>
          </a:xfrm>
          <a:prstGeom prst="bentConnector3">
            <a:avLst>
              <a:gd name="adj1" fmla="val 50000"/>
            </a:avLst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angular"/>
          <p:cNvCxnSpPr/>
          <p:nvPr/>
        </p:nvCxnSpPr>
        <p:spPr>
          <a:xfrm>
            <a:off x="1346745" y="2282098"/>
            <a:ext cx="1029663" cy="714854"/>
          </a:xfrm>
          <a:prstGeom prst="bentConnector3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9584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3"/>
          <p:cNvSpPr/>
          <p:nvPr/>
        </p:nvSpPr>
        <p:spPr>
          <a:xfrm>
            <a:off x="2771800" y="2996952"/>
            <a:ext cx="54726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lphaUcPeriod"/>
            </a:pPr>
            <a:endParaRPr lang="es-ES" dirty="0">
              <a:latin typeface="Arial"/>
              <a:cs typeface="Arial"/>
            </a:endParaRPr>
          </a:p>
          <a:p>
            <a:pPr algn="just"/>
            <a:endParaRPr lang="es-ES" dirty="0" smtClean="0">
              <a:latin typeface="Arial"/>
              <a:cs typeface="Arial"/>
            </a:endParaRPr>
          </a:p>
        </p:txBody>
      </p:sp>
      <p:sp>
        <p:nvSpPr>
          <p:cNvPr id="8" name="Rectángulo 2"/>
          <p:cNvSpPr/>
          <p:nvPr/>
        </p:nvSpPr>
        <p:spPr>
          <a:xfrm>
            <a:off x="683568" y="1052736"/>
            <a:ext cx="87129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4000" dirty="0" smtClean="0">
                <a:latin typeface="Cooper Black"/>
                <a:cs typeface="Cooper Black"/>
              </a:rPr>
              <a:t>Sustitutivos penales:</a:t>
            </a:r>
            <a:endParaRPr lang="es-ES" sz="4000" dirty="0" smtClean="0">
              <a:latin typeface="Cooper Black"/>
              <a:cs typeface="Cooper Black"/>
            </a:endParaRPr>
          </a:p>
          <a:p>
            <a:pPr algn="ctr"/>
            <a:r>
              <a:rPr lang="es-ES" sz="4000" dirty="0" smtClean="0">
                <a:latin typeface="Cooper Black"/>
                <a:cs typeface="Cooper Black"/>
              </a:rPr>
              <a:t> 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2411760" y="1988840"/>
            <a:ext cx="561662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dirty="0" smtClean="0"/>
              <a:t>Los cuales se proponen como medio para evitar la abundancia y crueldad de las penas.</a:t>
            </a:r>
          </a:p>
          <a:p>
            <a:pPr algn="just"/>
            <a:r>
              <a:rPr lang="es-MX" dirty="0" smtClean="0"/>
              <a:t>Consideren ineficaces la penas y se plantean numerosos sustitutivos:</a:t>
            </a:r>
          </a:p>
          <a:p>
            <a:pPr marL="342900" indent="-342900" algn="just">
              <a:buFont typeface="+mj-lt"/>
              <a:buAutoNum type="alphaUcPeriod"/>
            </a:pPr>
            <a:r>
              <a:rPr lang="es-MX" dirty="0" smtClean="0"/>
              <a:t>Religiosos.</a:t>
            </a:r>
          </a:p>
          <a:p>
            <a:pPr marL="342900" indent="-342900" algn="just">
              <a:buFont typeface="+mj-lt"/>
              <a:buAutoNum type="alphaUcPeriod"/>
            </a:pPr>
            <a:r>
              <a:rPr lang="es-MX" dirty="0" smtClean="0"/>
              <a:t>Médicos.</a:t>
            </a:r>
          </a:p>
          <a:p>
            <a:pPr marL="342900" indent="-342900" algn="just">
              <a:buFont typeface="+mj-lt"/>
              <a:buAutoNum type="alphaUcPeriod"/>
            </a:pPr>
            <a:r>
              <a:rPr lang="es-MX" dirty="0" smtClean="0"/>
              <a:t>psicológicos,.</a:t>
            </a:r>
          </a:p>
          <a:p>
            <a:pPr marL="342900" indent="-342900" algn="just">
              <a:buFont typeface="+mj-lt"/>
              <a:buAutoNum type="alphaUcPeriod"/>
            </a:pPr>
            <a:r>
              <a:rPr lang="es-MX" dirty="0" smtClean="0"/>
              <a:t>Etc.</a:t>
            </a:r>
          </a:p>
          <a:p>
            <a:pPr algn="just"/>
            <a:endParaRPr lang="es-MX" dirty="0"/>
          </a:p>
        </p:txBody>
      </p:sp>
      <p:cxnSp>
        <p:nvCxnSpPr>
          <p:cNvPr id="13" name="12 Conector angular"/>
          <p:cNvCxnSpPr/>
          <p:nvPr/>
        </p:nvCxnSpPr>
        <p:spPr>
          <a:xfrm>
            <a:off x="1219847" y="1988840"/>
            <a:ext cx="975889" cy="754534"/>
          </a:xfrm>
          <a:prstGeom prst="bentConnector3">
            <a:avLst>
              <a:gd name="adj1" fmla="val 9444"/>
            </a:avLst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9944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829736"/>
            <a:ext cx="842493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Bibliografía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del tema: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s-MX" sz="2800" dirty="0">
                <a:latin typeface="Arial"/>
                <a:cs typeface="Arial"/>
              </a:rPr>
              <a:t>Amuchategui Requena, I. G. (2005). Derecho penal. </a:t>
            </a:r>
            <a:r>
              <a:rPr lang="es-MX" sz="2800" dirty="0" smtClean="0">
                <a:latin typeface="Arial"/>
                <a:cs typeface="Arial"/>
              </a:rPr>
              <a:t>México: </a:t>
            </a:r>
            <a:r>
              <a:rPr lang="es-MX" sz="2800" dirty="0">
                <a:latin typeface="Arial"/>
                <a:cs typeface="Arial"/>
              </a:rPr>
              <a:t>Oxford.</a:t>
            </a:r>
          </a:p>
          <a:p>
            <a:endParaRPr lang="es-MX" sz="2800" dirty="0">
              <a:latin typeface="Arial"/>
              <a:cs typeface="Arial"/>
            </a:endParaRPr>
          </a:p>
          <a:p>
            <a:r>
              <a:rPr lang="es-MX" sz="2800" dirty="0"/>
              <a:t> </a:t>
            </a:r>
          </a:p>
          <a:p>
            <a:endParaRPr lang="es-ES" sz="2800" dirty="0">
              <a:latin typeface="Arial"/>
              <a:cs typeface="Arial"/>
            </a:endParaRPr>
          </a:p>
          <a:p>
            <a:endParaRPr lang="es-ES" sz="2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35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620688"/>
            <a:ext cx="8352679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E</a:t>
            </a: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scuela positiva.</a:t>
            </a:r>
            <a:endParaRPr lang="es-MX" sz="24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Resumen (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Abstract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)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1600" b="1" dirty="0" smtClean="0">
                <a:latin typeface="Arial" pitchFamily="34" charset="0"/>
                <a:cs typeface="Arial" pitchFamily="34" charset="0"/>
              </a:rPr>
              <a:t>Es necesario conocer los distintos panoramas referentes a la concepción que diversas corrientes tuvieron respecto de los problemas fundamentales que plantea el derecho penal, cuyo conocimiento es de vital importancia para entender las actuales figuras e instituciones  jurídico-penales, en este caso abordaremos los postulados de la positiva.</a:t>
            </a:r>
            <a:endParaRPr lang="es-MX" sz="160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US" sz="1600" b="1" dirty="0">
                <a:latin typeface="Arial" pitchFamily="34" charset="0"/>
                <a:cs typeface="Arial" pitchFamily="34" charset="0"/>
              </a:rPr>
              <a:t>You need to know the different scenarios concerning the conception that different currents had respect for fundamental problems of criminal 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law, 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whose knowledge is vital to understand the current figures and legal-penal institutions, in this case we will address the principles of school 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positive.</a:t>
            </a:r>
            <a:endParaRPr lang="es-MX" sz="16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>
                <a:latin typeface="Arial" pitchFamily="34" charset="0"/>
                <a:cs typeface="Arial" pitchFamily="34" charset="0"/>
              </a:rPr>
              <a:t>Palabras clave: 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keywords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)</a:t>
            </a:r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1600" b="1" dirty="0" smtClean="0">
                <a:latin typeface="Arial" pitchFamily="34" charset="0"/>
                <a:cs typeface="Arial" pitchFamily="34" charset="0"/>
              </a:rPr>
              <a:t>E</a:t>
            </a:r>
            <a:r>
              <a:rPr lang="es-MX" sz="1600" b="1" dirty="0" smtClean="0">
                <a:latin typeface="Arial" pitchFamily="34" charset="0"/>
                <a:cs typeface="Arial" pitchFamily="34" charset="0"/>
              </a:rPr>
              <a:t>scuela positiva, delincuente, delito, pena, prevención, medida de seguridad y sustitutivos penales.</a:t>
            </a:r>
            <a:endParaRPr lang="es-MX" sz="160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US" sz="1600" b="1" dirty="0">
                <a:latin typeface="Arial" pitchFamily="34" charset="0"/>
                <a:cs typeface="Arial" pitchFamily="34" charset="0"/>
              </a:rPr>
              <a:t>Positive school, criminal, crime, punishment, prevention, and criminal security measure substitutes.</a:t>
            </a:r>
            <a:endParaRPr lang="es-MX" sz="1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899592" y="692696"/>
            <a:ext cx="763284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b="1" dirty="0">
                <a:latin typeface="Arial" pitchFamily="34" charset="0"/>
                <a:cs typeface="Arial" pitchFamily="34" charset="0"/>
              </a:rPr>
              <a:t>Objetivo general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Permite al alumno entender la función que tiene el derecho penal como contenedor del estado de policía  y estar en condiciones de responder a las preguntas: ¿ qué es el derecho penal? ; ¿bajo qué presupuestos puede requerirse la habilitación de la pena? ; ¿ cómo debe responder a éste requerimiento la agencia judicial competente?. </a:t>
            </a:r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5" y="404664"/>
            <a:ext cx="828092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Nombre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de la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unidad: Escuelas penales.</a:t>
            </a:r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dirty="0">
                <a:latin typeface="Arial" pitchFamily="34" charset="0"/>
                <a:cs typeface="Arial" pitchFamily="34" charset="0"/>
              </a:rPr>
              <a:t>UNIDAD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VI</a:t>
            </a:r>
            <a:endParaRPr lang="es-MX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Objetivo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de la unidad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dentificará su íntima relación con la teoría de la norma y su problemática al aplicar al caso concreto la pena o medida de seguridad.</a:t>
            </a:r>
            <a:endParaRPr lang="es-MX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1377" y="116632"/>
            <a:ext cx="8419095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Escuelas penales.</a:t>
            </a:r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1.3. Escuela positiva.</a:t>
            </a:r>
            <a:endParaRPr lang="es-MX" sz="2400" b="1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s-MX" sz="24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Introducción: </a:t>
            </a:r>
            <a:r>
              <a:rPr lang="es-MX" sz="2800" dirty="0">
                <a:latin typeface="Arial" pitchFamily="34" charset="0"/>
                <a:cs typeface="Arial" pitchFamily="34" charset="0"/>
              </a:rPr>
              <a:t>E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n la presente exposición, estableceremos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los postulados de la escuela positiva para entender las actuales figuras e instituciones jurídico-penales en nuestro país.</a:t>
            </a:r>
            <a:endParaRPr lang="es-MX" sz="2800" dirty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1377" y="116632"/>
            <a:ext cx="8419095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 smtClean="0">
                <a:latin typeface="Cooper Black" panose="0208090404030B020404" pitchFamily="18" charset="0"/>
                <a:cs typeface="Arial" pitchFamily="34" charset="0"/>
              </a:rPr>
              <a:t>E</a:t>
            </a:r>
            <a:r>
              <a:rPr lang="es-MX" sz="2800" b="1" dirty="0" smtClean="0">
                <a:latin typeface="Cooper Black" panose="0208090404030B020404" pitchFamily="18" charset="0"/>
                <a:cs typeface="Arial" pitchFamily="34" charset="0"/>
              </a:rPr>
              <a:t>scuela positiva.</a:t>
            </a:r>
          </a:p>
          <a:p>
            <a:pPr algn="just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400" dirty="0" smtClean="0">
                <a:latin typeface="Arial" pitchFamily="34" charset="0"/>
                <a:cs typeface="Arial" pitchFamily="34" charset="0"/>
              </a:rPr>
              <a:t>Surge como reacción a la escuela clásica y se fundamenta en bases científicas que corresponden a las ciencias naturales.</a:t>
            </a:r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1403648" y="2636912"/>
            <a:ext cx="6624736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3200" b="1" dirty="0" smtClean="0">
                <a:latin typeface="Cooper Black" panose="0208090404030B020404" pitchFamily="18" charset="0"/>
                <a:cs typeface="Arial" panose="020B0604020202020204" pitchFamily="34" charset="0"/>
              </a:rPr>
              <a:t>Principales seguidores.</a:t>
            </a:r>
          </a:p>
          <a:p>
            <a:endParaRPr lang="es-MX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lphaUcPeriod"/>
            </a:pP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Enrico Ferri,</a:t>
            </a:r>
          </a:p>
          <a:p>
            <a:pPr marL="514350" indent="-514350">
              <a:buFont typeface="+mj-lt"/>
              <a:buAutoNum type="alphaUcPeriod"/>
            </a:pP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Rafael Garófalo.</a:t>
            </a:r>
          </a:p>
          <a:p>
            <a:pPr marL="514350" indent="-514350">
              <a:buFont typeface="+mj-lt"/>
              <a:buAutoNum type="alphaUcPeriod"/>
            </a:pP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César Lombroso.</a:t>
            </a:r>
          </a:p>
          <a:p>
            <a:endParaRPr lang="es-MX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9760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1377" y="116632"/>
            <a:ext cx="8419095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4000" b="1" dirty="0" smtClean="0">
                <a:latin typeface="Cooper Black" panose="0208090404030B020404" pitchFamily="18" charset="0"/>
                <a:cs typeface="Arial" pitchFamily="34" charset="0"/>
              </a:rPr>
              <a:t>Postulados de la e</a:t>
            </a:r>
            <a:r>
              <a:rPr lang="es-MX" sz="4000" b="1" dirty="0" smtClean="0">
                <a:latin typeface="Cooper Black" panose="0208090404030B020404" pitchFamily="18" charset="0"/>
                <a:cs typeface="Arial" pitchFamily="34" charset="0"/>
              </a:rPr>
              <a:t>scuela positiva</a:t>
            </a:r>
            <a:r>
              <a:rPr lang="es-MX" sz="3200" b="1" dirty="0" smtClean="0">
                <a:latin typeface="Cooper Black" panose="0208090404030B020404" pitchFamily="18" charset="0"/>
                <a:cs typeface="Arial" pitchFamily="34" charset="0"/>
              </a:rPr>
              <a:t>.</a:t>
            </a:r>
          </a:p>
          <a:p>
            <a:pPr algn="ctr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dirty="0" smtClean="0">
                <a:latin typeface="Arial" pitchFamily="34" charset="0"/>
                <a:cs typeface="Arial" pitchFamily="34" charset="0"/>
              </a:rPr>
              <a:t>Es lo sobresaliente de las conclusiones concretas a que llegaron sus seguidores, pues en ellos se resume su postura y filosofía.</a:t>
            </a:r>
          </a:p>
          <a:p>
            <a:pPr algn="just"/>
            <a:endParaRPr lang="es-MX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dirty="0" smtClean="0">
                <a:latin typeface="Arial" pitchFamily="34" charset="0"/>
                <a:cs typeface="Arial" pitchFamily="34" charset="0"/>
              </a:rPr>
              <a:t>Constituyen la negación de los señalados por la clásica.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549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2"/>
          <p:cNvSpPr/>
          <p:nvPr/>
        </p:nvSpPr>
        <p:spPr>
          <a:xfrm>
            <a:off x="480074" y="548680"/>
            <a:ext cx="87129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4000" dirty="0" smtClean="0">
                <a:latin typeface="Cooper Black"/>
                <a:cs typeface="Cooper Black"/>
              </a:rPr>
              <a:t>Principales postulados:</a:t>
            </a:r>
            <a:endParaRPr lang="es-ES" sz="4000" dirty="0" smtClean="0">
              <a:latin typeface="Cooper Black"/>
              <a:cs typeface="Cooper Black"/>
            </a:endParaRPr>
          </a:p>
          <a:p>
            <a:pPr algn="ctr"/>
            <a:r>
              <a:rPr lang="es-ES" sz="4000" dirty="0" smtClean="0">
                <a:latin typeface="Cooper Black"/>
                <a:cs typeface="Cooper Black"/>
              </a:rPr>
              <a:t> 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529118" y="2348880"/>
            <a:ext cx="8614881" cy="4401205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514350" indent="-514350" algn="just">
              <a:buFont typeface="+mj-lt"/>
              <a:buAutoNum type="alphaUcPeriod"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Niega el libre albedrio</a:t>
            </a:r>
          </a:p>
          <a:p>
            <a:pPr marL="514350" indent="-514350" algn="just">
              <a:buFont typeface="+mj-lt"/>
              <a:buAutoNum type="alphaUcPeriod"/>
            </a:pPr>
            <a:endParaRPr lang="es-MX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alphaUcPeriod"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Responsabilidad social.</a:t>
            </a:r>
          </a:p>
          <a:p>
            <a:pPr marL="514350" indent="-514350" algn="just">
              <a:buFont typeface="+mj-lt"/>
              <a:buAutoNum type="alphaUcPeriod"/>
            </a:pPr>
            <a:endParaRPr lang="es-MX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alphaUcPeriod"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El delincuente, punto central.</a:t>
            </a:r>
          </a:p>
          <a:p>
            <a:pPr marL="514350" indent="-514350" algn="just">
              <a:buFont typeface="+mj-lt"/>
              <a:buAutoNum type="alphaUcPeriod"/>
            </a:pPr>
            <a:endParaRPr lang="es-MX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alphaUcPeriod"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El método  inductivo.</a:t>
            </a:r>
          </a:p>
          <a:p>
            <a:pPr marL="514350" indent="-514350" algn="just">
              <a:buFont typeface="+mj-lt"/>
              <a:buAutoNum type="alphaUcPeriod"/>
            </a:pPr>
            <a:endParaRPr lang="es-MX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alphaUcPeriod"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La pena es proporcional al estado peligroso.</a:t>
            </a:r>
          </a:p>
          <a:p>
            <a:pPr marL="514350" indent="-514350" algn="just">
              <a:buFont typeface="+mj-lt"/>
              <a:buAutoNum type="alphaUcPeriod"/>
            </a:pP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alphaUcPeriod"/>
            </a:pP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alphaUcPeriod"/>
            </a:pPr>
            <a:endParaRPr lang="es-MX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alphaUcPeriod"/>
            </a:pP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alphaUcPeriod"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Prevención.</a:t>
            </a:r>
          </a:p>
          <a:p>
            <a:pPr marL="514350" indent="-514350" algn="just">
              <a:buFont typeface="+mj-lt"/>
              <a:buAutoNum type="alphaUcPeriod"/>
            </a:pPr>
            <a:endParaRPr lang="es-MX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alphaUcPeriod"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La medida de seguridad es mas importante que la pena.</a:t>
            </a:r>
          </a:p>
          <a:p>
            <a:pPr marL="514350" indent="-514350" algn="just">
              <a:buFont typeface="+mj-lt"/>
              <a:buAutoNum type="alphaUcPeriod"/>
            </a:pPr>
            <a:endParaRPr lang="es-MX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alphaUcPeriod"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Clasificación de delincuentes.</a:t>
            </a:r>
          </a:p>
          <a:p>
            <a:pPr marL="514350" indent="-514350" algn="just">
              <a:buFont typeface="+mj-lt"/>
              <a:buAutoNum type="alphaUcPeriod"/>
            </a:pPr>
            <a:endParaRPr lang="es-MX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alphaUcPeriod"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Sustitutivos penales.</a:t>
            </a:r>
          </a:p>
          <a:p>
            <a:pPr marL="514350" indent="-514350" algn="just">
              <a:buFont typeface="+mj-lt"/>
              <a:buAutoNum type="alphaUcPeriod"/>
            </a:pPr>
            <a:endParaRPr lang="es-MX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lphaUcPeriod"/>
            </a:pPr>
            <a:endParaRPr lang="es-MX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0787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3"/>
          <p:cNvSpPr/>
          <p:nvPr/>
        </p:nvSpPr>
        <p:spPr>
          <a:xfrm>
            <a:off x="539552" y="2348880"/>
            <a:ext cx="410445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>
                <a:latin typeface="Arial"/>
                <a:cs typeface="Arial"/>
              </a:rPr>
              <a:t>Afirma que el hombre no escoge libre y conscientemente el mal sobre el bien; puesto que es un ente natural y, en algunos casos con anormalidades que evitan su sano y libre discernimien</a:t>
            </a:r>
            <a:r>
              <a:rPr lang="es-ES" dirty="0" smtClean="0">
                <a:latin typeface="Arial"/>
                <a:cs typeface="Arial"/>
              </a:rPr>
              <a:t>to, no puede elegir.  </a:t>
            </a:r>
            <a:r>
              <a:rPr lang="es-ES" dirty="0" smtClean="0">
                <a:latin typeface="Arial"/>
                <a:cs typeface="Arial"/>
              </a:rPr>
              <a:t>.</a:t>
            </a:r>
            <a:endParaRPr lang="es-ES" dirty="0" smtClean="0">
              <a:latin typeface="Arial"/>
              <a:cs typeface="Arial"/>
            </a:endParaRPr>
          </a:p>
          <a:p>
            <a:pPr marL="342900" indent="-342900" algn="just">
              <a:buFont typeface="+mj-lt"/>
              <a:buAutoNum type="alphaUcPeriod"/>
            </a:pPr>
            <a:endParaRPr lang="es-ES" dirty="0">
              <a:latin typeface="Arial"/>
              <a:cs typeface="Arial"/>
            </a:endParaRPr>
          </a:p>
          <a:p>
            <a:pPr algn="just"/>
            <a:endParaRPr lang="es-ES" dirty="0" smtClean="0">
              <a:latin typeface="Arial"/>
              <a:cs typeface="Arial"/>
            </a:endParaRPr>
          </a:p>
        </p:txBody>
      </p:sp>
      <p:sp>
        <p:nvSpPr>
          <p:cNvPr id="8" name="Rectángulo 2"/>
          <p:cNvSpPr/>
          <p:nvPr/>
        </p:nvSpPr>
        <p:spPr>
          <a:xfrm>
            <a:off x="0" y="936963"/>
            <a:ext cx="87129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4000" dirty="0">
                <a:latin typeface="Cooper Black"/>
                <a:cs typeface="Cooper Black"/>
              </a:rPr>
              <a:t>Niega el libre </a:t>
            </a:r>
            <a:r>
              <a:rPr lang="es-ES" sz="4000" dirty="0" smtClean="0">
                <a:latin typeface="Cooper Black"/>
                <a:cs typeface="Cooper Black"/>
              </a:rPr>
              <a:t>albedrio:</a:t>
            </a:r>
            <a:endParaRPr lang="es-ES" sz="4000" dirty="0">
              <a:latin typeface="Cooper Black"/>
              <a:cs typeface="Cooper Black"/>
            </a:endParaRPr>
          </a:p>
          <a:p>
            <a:pPr algn="ctr"/>
            <a:r>
              <a:rPr lang="es-ES" sz="4000" dirty="0" smtClean="0">
                <a:latin typeface="Cooper Black"/>
                <a:cs typeface="Cooper Black"/>
              </a:rPr>
              <a:t> </a:t>
            </a:r>
            <a:endParaRPr lang="es-ES" sz="4000" dirty="0" smtClean="0">
              <a:latin typeface="Cooper Black"/>
              <a:cs typeface="Cooper Black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5868144" y="3068960"/>
            <a:ext cx="31683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dirty="0" smtClean="0"/>
              <a:t>Al respecto cabe destacar la influencia de </a:t>
            </a:r>
            <a:r>
              <a:rPr lang="es-MX" b="1" dirty="0" smtClean="0"/>
              <a:t>César Lombroso </a:t>
            </a:r>
            <a:r>
              <a:rPr lang="es-MX" dirty="0" smtClean="0"/>
              <a:t>con sus estudios médicos y antropológicos que dieron origen a la </a:t>
            </a:r>
            <a:r>
              <a:rPr lang="es-MX" b="1" dirty="0" smtClean="0"/>
              <a:t>teoría del delincuente nato.</a:t>
            </a:r>
            <a:endParaRPr lang="es-MX" b="1" dirty="0"/>
          </a:p>
        </p:txBody>
      </p:sp>
      <p:cxnSp>
        <p:nvCxnSpPr>
          <p:cNvPr id="10" name="9 Conector angular"/>
          <p:cNvCxnSpPr/>
          <p:nvPr/>
        </p:nvCxnSpPr>
        <p:spPr>
          <a:xfrm>
            <a:off x="4788025" y="2625878"/>
            <a:ext cx="1080121" cy="877166"/>
          </a:xfrm>
          <a:prstGeom prst="bentConnector3">
            <a:avLst>
              <a:gd name="adj1" fmla="val 50000"/>
            </a:avLst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9584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2502</TotalTime>
  <Words>804</Words>
  <Application>Microsoft Office PowerPoint</Application>
  <PresentationFormat>Presentación en pantalla (4:3)</PresentationFormat>
  <Paragraphs>112</Paragraphs>
  <Slides>15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Acer</cp:lastModifiedBy>
  <cp:revision>44</cp:revision>
  <dcterms:created xsi:type="dcterms:W3CDTF">2012-08-07T16:35:15Z</dcterms:created>
  <dcterms:modified xsi:type="dcterms:W3CDTF">2014-03-24T20:41:36Z</dcterms:modified>
</cp:coreProperties>
</file>